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notesMaster" Target="notesMasters/notesMaster1.xml"/><Relationship Id="rId19" Type="http://schemas.openxmlformats.org/officeDocument/2006/relationships/font" Target="fonts/Roboto-boldItalic.fntdata"/><Relationship Id="rId6" Type="http://schemas.openxmlformats.org/officeDocument/2006/relationships/slide" Target="slides/slide1.xml"/><Relationship Id="rId18"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mynameiscampaign.org/june-1-protest-at-facebook-hq/" TargetMode="External"/><Relationship Id="rId3" Type="http://schemas.openxmlformats.org/officeDocument/2006/relationships/hyperlink" Target="http://www.ibtimes.com/facebook-real-name-policy-protesters-gathered-outside-menlo-park-headquarters-oppose-1947724"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Hello everyone this is group 5, our topic </a:t>
            </a:r>
            <a:r>
              <a:rPr lang="zh-CN"/>
              <a:t>is the demise of Google+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6b476b2654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b476b2654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6b476b265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6b476b265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CN" sz="1200">
                <a:solidFill>
                  <a:schemeClr val="dk1"/>
                </a:solidFill>
                <a:latin typeface="Times New Roman"/>
                <a:ea typeface="Times New Roman"/>
                <a:cs typeface="Times New Roman"/>
                <a:sym typeface="Times New Roman"/>
              </a:rPr>
              <a:t>google plus</a:t>
            </a:r>
            <a:r>
              <a:rPr lang="zh-CN" sz="1200">
                <a:solidFill>
                  <a:schemeClr val="dk1"/>
                </a:solidFill>
                <a:latin typeface="Times New Roman"/>
                <a:ea typeface="Times New Roman"/>
                <a:cs typeface="Times New Roman"/>
                <a:sym typeface="Times New Roman"/>
              </a:rPr>
              <a:t> has no ads,  you can choose people who could see your post, easy to manage privacy.</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zh-CN" sz="1200">
                <a:solidFill>
                  <a:schemeClr val="dk1"/>
                </a:solidFill>
                <a:latin typeface="Times New Roman"/>
                <a:ea typeface="Times New Roman"/>
                <a:cs typeface="Times New Roman"/>
                <a:sym typeface="Times New Roman"/>
              </a:rPr>
              <a:t>more private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zh-CN"/>
              <a:t>1.</a:t>
            </a:r>
            <a:r>
              <a:rPr lang="zh-CN" sz="1200">
                <a:solidFill>
                  <a:schemeClr val="dk1"/>
                </a:solidFill>
                <a:latin typeface="Times New Roman"/>
                <a:ea typeface="Times New Roman"/>
                <a:cs typeface="Times New Roman"/>
                <a:sym typeface="Times New Roman"/>
              </a:rPr>
              <a:t>(Orkut, blogger, google talks,Google Buzz and now Google plus)</a:t>
            </a:r>
            <a:endParaRPr sz="1200"/>
          </a:p>
          <a:p>
            <a:pPr indent="0" lvl="0" marL="0" rtl="0" algn="l">
              <a:spcBef>
                <a:spcPts val="0"/>
              </a:spcBef>
              <a:spcAft>
                <a:spcPts val="0"/>
              </a:spcAft>
              <a:buNone/>
            </a:pPr>
            <a:r>
              <a:rPr lang="zh-CN" sz="1200"/>
              <a:t>2.</a:t>
            </a:r>
            <a:r>
              <a:rPr lang="zh-CN" sz="700">
                <a:solidFill>
                  <a:schemeClr val="dk1"/>
                </a:solidFill>
                <a:highlight>
                  <a:srgbClr val="D0E0E3"/>
                </a:highlight>
                <a:latin typeface="Times New Roman"/>
                <a:ea typeface="Times New Roman"/>
                <a:cs typeface="Times New Roman"/>
                <a:sym typeface="Times New Roman"/>
              </a:rPr>
              <a:t> </a:t>
            </a:r>
            <a:r>
              <a:rPr lang="zh-CN">
                <a:solidFill>
                  <a:schemeClr val="dk1"/>
                </a:solidFill>
                <a:highlight>
                  <a:srgbClr val="D0E0E3"/>
                </a:highlight>
                <a:latin typeface="Times New Roman"/>
                <a:ea typeface="Times New Roman"/>
                <a:cs typeface="Times New Roman"/>
                <a:sym typeface="Times New Roman"/>
              </a:rPr>
              <a:t>Sony PlayStation was hacked, Egypt shut off its internet in order to crack down demonstrators(people fear that FACEBOOK would do the same to them).  SV also has a racism problem.</a:t>
            </a: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6b476b265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6b476b265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bullet 1: </a:t>
            </a:r>
            <a:r>
              <a:rPr lang="zh-CN" sz="1350">
                <a:solidFill>
                  <a:srgbClr val="2B2D32"/>
                </a:solidFill>
                <a:highlight>
                  <a:srgbClr val="FFFFFF"/>
                </a:highlight>
                <a:latin typeface="Times New Roman"/>
                <a:ea typeface="Times New Roman"/>
                <a:cs typeface="Times New Roman"/>
                <a:sym typeface="Times New Roman"/>
              </a:rPr>
              <a:t>While data was exposed, there is no evidence that it was improperly accessed</a:t>
            </a:r>
            <a:endParaRPr/>
          </a:p>
          <a:p>
            <a:pPr indent="0" lvl="0" marL="0" rtl="0" algn="l">
              <a:spcBef>
                <a:spcPts val="0"/>
              </a:spcBef>
              <a:spcAft>
                <a:spcPts val="0"/>
              </a:spcAft>
              <a:buNone/>
            </a:pPr>
            <a:r>
              <a:rPr lang="zh-CN"/>
              <a:t>bullet 2: google copied a lot from facebook yet left event which people love</a:t>
            </a:r>
            <a:endParaRPr/>
          </a:p>
          <a:p>
            <a:pPr indent="0" lvl="0" marL="0" rtl="0" algn="l">
              <a:spcBef>
                <a:spcPts val="0"/>
              </a:spcBef>
              <a:spcAft>
                <a:spcPts val="0"/>
              </a:spcAft>
              <a:buNone/>
            </a:pPr>
            <a:r>
              <a:rPr lang="zh-CN"/>
              <a:t>bullet 3: google force people to follow real policy and if they don’t do that they will be baned and they force people to have a plus account if they need to use other google servicce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6b476b265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6b476b265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What about interesting things?</a:t>
            </a:r>
            <a:endParaRPr/>
          </a:p>
          <a:p>
            <a:pPr indent="0" lvl="0" marL="0" rtl="0" algn="l">
              <a:spcBef>
                <a:spcPts val="0"/>
              </a:spcBef>
              <a:spcAft>
                <a:spcPts val="0"/>
              </a:spcAft>
              <a:buClr>
                <a:schemeClr val="dk1"/>
              </a:buClr>
              <a:buSzPts val="1100"/>
              <a:buFont typeface="Arial"/>
              <a:buNone/>
            </a:pPr>
            <a:r>
              <a:rPr lang="zh-CN"/>
              <a:t>The first one is </a:t>
            </a:r>
            <a:r>
              <a:rPr lang="zh-CN"/>
              <a:t>Google uses their user’s information but it didn’t protect them. It was like a company didn’t protect the things where they make a profit from.</a:t>
            </a:r>
            <a:endParaRPr/>
          </a:p>
          <a:p>
            <a:pPr indent="0" lvl="0" marL="0" rtl="0" algn="l">
              <a:spcBef>
                <a:spcPts val="0"/>
              </a:spcBef>
              <a:spcAft>
                <a:spcPts val="0"/>
              </a:spcAft>
              <a:buClr>
                <a:schemeClr val="dk1"/>
              </a:buClr>
              <a:buSzPts val="1100"/>
              <a:buFont typeface="Arial"/>
              <a:buNone/>
            </a:pPr>
            <a:r>
              <a:rPr lang="zh-CN"/>
              <a:t>Another thing and it’s an interesting open-ending question is. If privacy can be used for some proper conduct, can it be disclosed?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6b476b2654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6b476b2654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Next, I will introduce ethical significance.</a:t>
            </a:r>
            <a:endParaRPr/>
          </a:p>
          <a:p>
            <a:pPr indent="0" lvl="0" marL="0" rtl="0" algn="l">
              <a:spcBef>
                <a:spcPts val="0"/>
              </a:spcBef>
              <a:spcAft>
                <a:spcPts val="0"/>
              </a:spcAft>
              <a:buNone/>
            </a:pPr>
            <a:r>
              <a:rPr lang="zh-CN"/>
              <a:t>For most people, following ethics will help you not offend others unconsciously in most scenarios</a:t>
            </a:r>
            <a:endParaRPr/>
          </a:p>
          <a:p>
            <a:pPr indent="0" lvl="0" marL="0" rtl="0" algn="l">
              <a:spcBef>
                <a:spcPts val="0"/>
              </a:spcBef>
              <a:spcAft>
                <a:spcPts val="0"/>
              </a:spcAft>
              <a:buNone/>
            </a:pPr>
            <a:r>
              <a:rPr lang="zh-CN"/>
              <a:t>For companies, ethics will give a reference to balance profit-making behavior with non-economic concerns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6b476b2654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6b476b2654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chemeClr val="dk1"/>
              </a:buClr>
              <a:buSzPts val="1100"/>
              <a:buFont typeface="Arial"/>
              <a:buNone/>
            </a:pPr>
            <a:r>
              <a:rPr lang="zh-CN" sz="1200">
                <a:solidFill>
                  <a:schemeClr val="dk1"/>
                </a:solidFill>
              </a:rPr>
              <a:t>The policies Google + took did rock the boat and upset the users</a:t>
            </a:r>
            <a:endParaRPr sz="1200">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zh-CN">
                <a:solidFill>
                  <a:schemeClr val="dk1"/>
                </a:solidFill>
              </a:rPr>
              <a:t>1.</a:t>
            </a:r>
            <a:r>
              <a:rPr lang="zh-CN" sz="700">
                <a:solidFill>
                  <a:schemeClr val="dk1"/>
                </a:solidFill>
                <a:latin typeface="Times New Roman"/>
                <a:ea typeface="Times New Roman"/>
                <a:cs typeface="Times New Roman"/>
                <a:sym typeface="Times New Roman"/>
              </a:rPr>
              <a:t>     </a:t>
            </a:r>
            <a:r>
              <a:rPr lang="zh-CN">
                <a:solidFill>
                  <a:schemeClr val="dk1"/>
                </a:solidFill>
              </a:rPr>
              <a:t>The all or nothing plan Forced public link other accounts</a:t>
            </a:r>
            <a:endParaRPr>
              <a:solidFill>
                <a:schemeClr val="dk1"/>
              </a:solidFill>
            </a:endParaRPr>
          </a:p>
          <a:p>
            <a:pPr indent="0" lvl="0" marL="457200" rtl="0" algn="l">
              <a:lnSpc>
                <a:spcPct val="115000"/>
              </a:lnSpc>
              <a:spcBef>
                <a:spcPts val="0"/>
              </a:spcBef>
              <a:spcAft>
                <a:spcPts val="0"/>
              </a:spcAft>
              <a:buNone/>
            </a:pPr>
            <a:r>
              <a:rPr lang="zh-CN" sz="1200">
                <a:solidFill>
                  <a:schemeClr val="dk1"/>
                </a:solidFill>
              </a:rPr>
              <a:t>Which Made it troublesome for users to login. Google+ just made things more complicated as we could see from this picture.</a:t>
            </a:r>
            <a:endParaRPr sz="1200">
              <a:solidFill>
                <a:schemeClr val="dk1"/>
              </a:solidFill>
            </a:endParaRPr>
          </a:p>
          <a:p>
            <a:pPr indent="-228600" lvl="0" marL="457200" rtl="0" algn="l">
              <a:lnSpc>
                <a:spcPct val="115000"/>
              </a:lnSpc>
              <a:spcBef>
                <a:spcPts val="0"/>
              </a:spcBef>
              <a:spcAft>
                <a:spcPts val="0"/>
              </a:spcAft>
              <a:buNone/>
            </a:pPr>
            <a:r>
              <a:rPr lang="zh-CN">
                <a:solidFill>
                  <a:schemeClr val="dk1"/>
                </a:solidFill>
              </a:rPr>
              <a:t>2. Real name policy Let users would be identity by others, made anonymous speech impossible on any of the product of Google.</a:t>
            </a:r>
            <a:endParaRPr>
              <a:solidFill>
                <a:schemeClr val="dk1"/>
              </a:solidFill>
            </a:endParaRPr>
          </a:p>
          <a:p>
            <a:pPr indent="-228600" lvl="0" marL="457200" rtl="0" algn="l">
              <a:lnSpc>
                <a:spcPct val="115000"/>
              </a:lnSpc>
              <a:spcBef>
                <a:spcPts val="0"/>
              </a:spcBef>
              <a:spcAft>
                <a:spcPts val="0"/>
              </a:spcAft>
              <a:buNone/>
            </a:pPr>
            <a:r>
              <a:rPr lang="zh-CN">
                <a:solidFill>
                  <a:schemeClr val="dk1"/>
                </a:solidFill>
              </a:rPr>
              <a:t>a group of </a:t>
            </a:r>
            <a:r>
              <a:rPr lang="zh-CN">
                <a:solidFill>
                  <a:schemeClr val="hlink"/>
                </a:solidFill>
                <a:uFill>
                  <a:noFill/>
                </a:uFill>
                <a:hlinkClick r:id="rId2"/>
              </a:rPr>
              <a:t>protestors gathered</a:t>
            </a:r>
            <a:r>
              <a:rPr lang="zh-CN">
                <a:solidFill>
                  <a:schemeClr val="dk1"/>
                </a:solidFill>
              </a:rPr>
              <a:t>  </a:t>
            </a:r>
            <a:r>
              <a:rPr lang="zh-CN">
                <a:solidFill>
                  <a:schemeClr val="hlink"/>
                </a:solidFill>
                <a:uFill>
                  <a:noFill/>
                </a:uFill>
                <a:hlinkClick r:id="rId3"/>
              </a:rPr>
              <a:t>protest</a:t>
            </a:r>
            <a:r>
              <a:rPr lang="zh-CN">
                <a:solidFill>
                  <a:schemeClr val="dk1"/>
                </a:solidFill>
              </a:rPr>
              <a:t> this policy. </a:t>
            </a:r>
            <a:endParaRPr>
              <a:solidFill>
                <a:schemeClr val="dk1"/>
              </a:solidFill>
            </a:endParaRPr>
          </a:p>
          <a:p>
            <a:pPr indent="-228600" lvl="0" marL="457200" rtl="0" algn="l">
              <a:lnSpc>
                <a:spcPct val="115000"/>
              </a:lnSpc>
              <a:spcBef>
                <a:spcPts val="0"/>
              </a:spcBef>
              <a:spcAft>
                <a:spcPts val="0"/>
              </a:spcAft>
              <a:buNone/>
            </a:pPr>
            <a:r>
              <a:rPr lang="zh-CN" sz="1200">
                <a:solidFill>
                  <a:schemeClr val="dk1"/>
                </a:solidFill>
              </a:rPr>
              <a:t>3. If real name policy bothered part of users, then Information disclosure created potential danger for each user. It would be a disaster if fraud organizations or criminals got those information.</a:t>
            </a:r>
            <a:endParaRPr sz="1200">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b476b265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b476b265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b476b2654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b476b2654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So according to the Code of Ethics for engineers by NSPE, in this case we found that there are few violations on part of google, they deceived the users by banning them from ALL the google products, under the real names policy, And Code of Ethics tells us to Avoid Deceitful acts. Also as engineers we should serve the public interest, we should use technology to make their lives easier, google ended up completely missing on this, coz people wanted something better than facebook. The security loophole in the apis didn’t help their case either.</a:t>
            </a:r>
            <a:endParaRPr/>
          </a:p>
          <a:p>
            <a:pPr indent="0" lvl="0" marL="0" rtl="0" algn="l">
              <a:spcBef>
                <a:spcPts val="0"/>
              </a:spcBef>
              <a:spcAft>
                <a:spcPts val="0"/>
              </a:spcAft>
              <a:buNone/>
            </a:pPr>
            <a:r>
              <a:rPr lang="zh-CN"/>
              <a:t>They Admitted their mistake honestly and publicly, after the wall street journal reported it, they firstly should’ve been more careful about the data breach, and should’ve disclosed it themselves, which </a:t>
            </a:r>
            <a:r>
              <a:rPr lang="zh-CN"/>
              <a:t>consequently</a:t>
            </a:r>
            <a:r>
              <a:rPr lang="zh-CN"/>
              <a:t> made people lose their trust in the product</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Was this all preventable, yes it certainly WAS! had they worked ethically and created something that people really wanted “a good social media platform that wasn’t evil like facebook”, google plus might have been a hit</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All these bad decisions and ethical malpractices didn’t really fall into their favour as nobody used google plus, and they had to shut down the product!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b476b2654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b476b2654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adweek.com/contributor/Garett-Sloane/" TargetMode="External"/><Relationship Id="rId4" Type="http://schemas.openxmlformats.org/officeDocument/2006/relationships/hyperlink" Target="https://www.yahoo.com/author/jp-mangalindan" TargetMode="External"/><Relationship Id="rId5" Type="http://schemas.openxmlformats.org/officeDocument/2006/relationships/hyperlink" Target="https://www.engadget.com/about/editors/swapna-krishna/" TargetMode="External"/><Relationship Id="rId6" Type="http://schemas.openxmlformats.org/officeDocument/2006/relationships/hyperlink" Target="https://www.pcmag.com/author-bio/stephanie-mlot" TargetMode="External"/><Relationship Id="rId7" Type="http://schemas.openxmlformats.org/officeDocument/2006/relationships/hyperlink" Target="https://geekfeminism.wikia.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gif"/><Relationship Id="rId4" Type="http://schemas.openxmlformats.org/officeDocument/2006/relationships/image" Target="../media/image4.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472000"/>
            <a:ext cx="8520600" cy="117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CN"/>
              <a:t>The demise of Google+</a:t>
            </a:r>
            <a:endParaRPr/>
          </a:p>
        </p:txBody>
      </p:sp>
      <p:sp>
        <p:nvSpPr>
          <p:cNvPr id="55" name="Google Shape;55;p13"/>
          <p:cNvSpPr txBox="1"/>
          <p:nvPr>
            <p:ph idx="1" type="subTitle"/>
          </p:nvPr>
        </p:nvSpPr>
        <p:spPr>
          <a:xfrm>
            <a:off x="311700" y="16429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a:latin typeface="Times New Roman"/>
                <a:ea typeface="Times New Roman"/>
                <a:cs typeface="Times New Roman"/>
                <a:sym typeface="Times New Roman"/>
              </a:rPr>
              <a:t>An Ethics Case study</a:t>
            </a:r>
            <a:endParaRPr>
              <a:latin typeface="Times New Roman"/>
              <a:ea typeface="Times New Roman"/>
              <a:cs typeface="Times New Roman"/>
              <a:sym typeface="Times New Roman"/>
            </a:endParaRPr>
          </a:p>
        </p:txBody>
      </p:sp>
      <p:sp>
        <p:nvSpPr>
          <p:cNvPr id="56" name="Google Shape;56;p13"/>
          <p:cNvSpPr txBox="1"/>
          <p:nvPr/>
        </p:nvSpPr>
        <p:spPr>
          <a:xfrm>
            <a:off x="3701250" y="2828450"/>
            <a:ext cx="1741500" cy="40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a:solidFill>
                  <a:srgbClr val="666666"/>
                </a:solidFill>
                <a:latin typeface="Times New Roman"/>
                <a:ea typeface="Times New Roman"/>
                <a:cs typeface="Times New Roman"/>
                <a:sym typeface="Times New Roman"/>
              </a:rPr>
              <a:t>For</a:t>
            </a:r>
            <a:endParaRPr>
              <a:solidFill>
                <a:srgbClr val="666666"/>
              </a:solidFill>
              <a:latin typeface="Times New Roman"/>
              <a:ea typeface="Times New Roman"/>
              <a:cs typeface="Times New Roman"/>
              <a:sym typeface="Times New Roman"/>
            </a:endParaRPr>
          </a:p>
          <a:p>
            <a:pPr indent="0" lvl="0" marL="0" rtl="0" algn="ctr">
              <a:spcBef>
                <a:spcPts val="0"/>
              </a:spcBef>
              <a:spcAft>
                <a:spcPts val="0"/>
              </a:spcAft>
              <a:buNone/>
            </a:pPr>
            <a:r>
              <a:rPr lang="zh-CN">
                <a:solidFill>
                  <a:srgbClr val="666666"/>
                </a:solidFill>
                <a:latin typeface="Times New Roman"/>
                <a:ea typeface="Times New Roman"/>
                <a:cs typeface="Times New Roman"/>
                <a:sym typeface="Times New Roman"/>
              </a:rPr>
              <a:t>ENCP 6000 Sec 02</a:t>
            </a:r>
            <a:endParaRPr>
              <a:solidFill>
                <a:srgbClr val="666666"/>
              </a:solidFill>
              <a:latin typeface="Times New Roman"/>
              <a:ea typeface="Times New Roman"/>
              <a:cs typeface="Times New Roman"/>
              <a:sym typeface="Times New Roman"/>
            </a:endParaRPr>
          </a:p>
        </p:txBody>
      </p:sp>
      <p:sp>
        <p:nvSpPr>
          <p:cNvPr id="57" name="Google Shape;57;p13"/>
          <p:cNvSpPr txBox="1"/>
          <p:nvPr/>
        </p:nvSpPr>
        <p:spPr>
          <a:xfrm>
            <a:off x="3792450" y="3550950"/>
            <a:ext cx="1559100" cy="122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a:latin typeface="Times New Roman"/>
                <a:ea typeface="Times New Roman"/>
                <a:cs typeface="Times New Roman"/>
                <a:sym typeface="Times New Roman"/>
              </a:rPr>
              <a:t>Group 5</a:t>
            </a:r>
            <a:endParaRPr>
              <a:latin typeface="Times New Roman"/>
              <a:ea typeface="Times New Roman"/>
              <a:cs typeface="Times New Roman"/>
              <a:sym typeface="Times New Roman"/>
            </a:endParaRPr>
          </a:p>
          <a:p>
            <a:pPr indent="0" lvl="0" marL="0" rtl="0" algn="ctr">
              <a:spcBef>
                <a:spcPts val="0"/>
              </a:spcBef>
              <a:spcAft>
                <a:spcPts val="0"/>
              </a:spcAft>
              <a:buNone/>
            </a:pPr>
            <a:r>
              <a:rPr lang="zh-CN" sz="1200">
                <a:solidFill>
                  <a:srgbClr val="434343"/>
                </a:solidFill>
                <a:latin typeface="Times New Roman"/>
                <a:ea typeface="Times New Roman"/>
                <a:cs typeface="Times New Roman"/>
                <a:sym typeface="Times New Roman"/>
              </a:rPr>
              <a:t>Haonan Quan</a:t>
            </a:r>
            <a:endParaRPr sz="1200">
              <a:solidFill>
                <a:srgbClr val="434343"/>
              </a:solidFill>
              <a:latin typeface="Times New Roman"/>
              <a:ea typeface="Times New Roman"/>
              <a:cs typeface="Times New Roman"/>
              <a:sym typeface="Times New Roman"/>
            </a:endParaRPr>
          </a:p>
          <a:p>
            <a:pPr indent="0" lvl="0" marL="0" rtl="0" algn="ctr">
              <a:spcBef>
                <a:spcPts val="0"/>
              </a:spcBef>
              <a:spcAft>
                <a:spcPts val="0"/>
              </a:spcAft>
              <a:buNone/>
            </a:pPr>
            <a:r>
              <a:rPr lang="zh-CN" sz="1200">
                <a:solidFill>
                  <a:srgbClr val="434343"/>
                </a:solidFill>
                <a:latin typeface="Times New Roman"/>
                <a:ea typeface="Times New Roman"/>
                <a:cs typeface="Times New Roman"/>
                <a:sym typeface="Times New Roman"/>
              </a:rPr>
              <a:t>Menghui Wang</a:t>
            </a:r>
            <a:endParaRPr sz="1200">
              <a:solidFill>
                <a:srgbClr val="434343"/>
              </a:solidFill>
              <a:latin typeface="Times New Roman"/>
              <a:ea typeface="Times New Roman"/>
              <a:cs typeface="Times New Roman"/>
              <a:sym typeface="Times New Roman"/>
            </a:endParaRPr>
          </a:p>
          <a:p>
            <a:pPr indent="0" lvl="0" marL="0" rtl="0" algn="ctr">
              <a:spcBef>
                <a:spcPts val="0"/>
              </a:spcBef>
              <a:spcAft>
                <a:spcPts val="0"/>
              </a:spcAft>
              <a:buNone/>
            </a:pPr>
            <a:r>
              <a:rPr lang="zh-CN" sz="1200">
                <a:solidFill>
                  <a:srgbClr val="434343"/>
                </a:solidFill>
                <a:latin typeface="Times New Roman"/>
                <a:ea typeface="Times New Roman"/>
                <a:cs typeface="Times New Roman"/>
                <a:sym typeface="Times New Roman"/>
              </a:rPr>
              <a:t>Tian Wang</a:t>
            </a:r>
            <a:endParaRPr sz="1200">
              <a:solidFill>
                <a:srgbClr val="434343"/>
              </a:solidFill>
              <a:latin typeface="Times New Roman"/>
              <a:ea typeface="Times New Roman"/>
              <a:cs typeface="Times New Roman"/>
              <a:sym typeface="Times New Roman"/>
            </a:endParaRPr>
          </a:p>
          <a:p>
            <a:pPr indent="0" lvl="0" marL="0" rtl="0" algn="ctr">
              <a:spcBef>
                <a:spcPts val="0"/>
              </a:spcBef>
              <a:spcAft>
                <a:spcPts val="0"/>
              </a:spcAft>
              <a:buNone/>
            </a:pPr>
            <a:r>
              <a:rPr lang="zh-CN" sz="1200">
                <a:solidFill>
                  <a:srgbClr val="434343"/>
                </a:solidFill>
                <a:latin typeface="Times New Roman"/>
                <a:ea typeface="Times New Roman"/>
                <a:cs typeface="Times New Roman"/>
                <a:sym typeface="Times New Roman"/>
              </a:rPr>
              <a:t>Zixiao Wang</a:t>
            </a:r>
            <a:endParaRPr sz="1200">
              <a:solidFill>
                <a:srgbClr val="434343"/>
              </a:solidFill>
              <a:latin typeface="Times New Roman"/>
              <a:ea typeface="Times New Roman"/>
              <a:cs typeface="Times New Roman"/>
              <a:sym typeface="Times New Roman"/>
            </a:endParaRPr>
          </a:p>
          <a:p>
            <a:pPr indent="0" lvl="0" marL="0" rtl="0" algn="ctr">
              <a:spcBef>
                <a:spcPts val="0"/>
              </a:spcBef>
              <a:spcAft>
                <a:spcPts val="0"/>
              </a:spcAft>
              <a:buNone/>
            </a:pPr>
            <a:r>
              <a:rPr lang="zh-CN" sz="1200">
                <a:solidFill>
                  <a:srgbClr val="434343"/>
                </a:solidFill>
                <a:latin typeface="Times New Roman"/>
                <a:ea typeface="Times New Roman"/>
                <a:cs typeface="Times New Roman"/>
                <a:sym typeface="Times New Roman"/>
              </a:rPr>
              <a:t>Pranav Mujumdar</a:t>
            </a:r>
            <a:endParaRPr sz="1200">
              <a:solidFill>
                <a:srgbClr val="434343"/>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References in APA format</a:t>
            </a:r>
            <a:endParaRPr/>
          </a:p>
          <a:p>
            <a:pPr indent="0" lvl="0" marL="0" rtl="0" algn="l">
              <a:spcBef>
                <a:spcPts val="0"/>
              </a:spcBef>
              <a:spcAft>
                <a:spcPts val="0"/>
              </a:spcAft>
              <a:buNone/>
            </a:pPr>
            <a:r>
              <a:t/>
            </a:r>
            <a:endParaRPr/>
          </a:p>
        </p:txBody>
      </p:sp>
      <p:sp>
        <p:nvSpPr>
          <p:cNvPr id="123" name="Google Shape;123;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sz="1100">
                <a:solidFill>
                  <a:schemeClr val="dk1"/>
                </a:solidFill>
              </a:rPr>
              <a:t> </a:t>
            </a:r>
            <a:r>
              <a:rPr lang="zh-CN" sz="1400">
                <a:solidFill>
                  <a:schemeClr val="dk1"/>
                </a:solidFill>
              </a:rPr>
              <a:t>[1]. A Look Back at Google’s History of Social Media Failures. </a:t>
            </a:r>
            <a:r>
              <a:rPr lang="zh-CN" sz="1400">
                <a:solidFill>
                  <a:schemeClr val="dk1"/>
                </a:solidFill>
                <a:uFill>
                  <a:noFill/>
                </a:uFill>
                <a:hlinkClick r:id="rId3"/>
              </a:rPr>
              <a:t>Garett Sloane</a:t>
            </a:r>
            <a:r>
              <a:rPr lang="zh-CN" sz="1400">
                <a:solidFill>
                  <a:schemeClr val="dk1"/>
                </a:solidFill>
              </a:rPr>
              <a:t>  July 1, 2014</a:t>
            </a:r>
            <a:endParaRPr sz="1400">
              <a:solidFill>
                <a:srgbClr val="666666"/>
              </a:solidFill>
              <a:latin typeface="Roboto"/>
              <a:ea typeface="Roboto"/>
              <a:cs typeface="Roboto"/>
              <a:sym typeface="Roboto"/>
            </a:endParaRPr>
          </a:p>
          <a:p>
            <a:pPr indent="0" lvl="0" marL="0" rtl="0" algn="l">
              <a:spcBef>
                <a:spcPts val="0"/>
              </a:spcBef>
              <a:spcAft>
                <a:spcPts val="0"/>
              </a:spcAft>
              <a:buNone/>
            </a:pPr>
            <a:r>
              <a:rPr lang="zh-CN" sz="1400">
                <a:solidFill>
                  <a:schemeClr val="dk1"/>
                </a:solidFill>
              </a:rPr>
              <a:t> [2]. Why Google's social network was a spectacular failure. </a:t>
            </a:r>
            <a:r>
              <a:rPr lang="zh-CN" sz="1400">
                <a:solidFill>
                  <a:schemeClr val="dk1"/>
                </a:solidFill>
                <a:uFill>
                  <a:noFill/>
                </a:uFill>
                <a:hlinkClick r:id="rId4"/>
              </a:rPr>
              <a:t>JP Mangalindan</a:t>
            </a:r>
            <a:r>
              <a:rPr lang="zh-CN" sz="1400">
                <a:solidFill>
                  <a:schemeClr val="dk1"/>
                </a:solidFill>
              </a:rPr>
              <a:t> October 9, 2018</a:t>
            </a:r>
            <a:endParaRPr sz="1400">
              <a:solidFill>
                <a:schemeClr val="dk1"/>
              </a:solidFill>
            </a:endParaRPr>
          </a:p>
          <a:p>
            <a:pPr indent="0" lvl="0" marL="0" rtl="0" algn="l">
              <a:spcBef>
                <a:spcPts val="0"/>
              </a:spcBef>
              <a:spcAft>
                <a:spcPts val="0"/>
              </a:spcAft>
              <a:buClr>
                <a:schemeClr val="dk1"/>
              </a:buClr>
              <a:buSzPts val="1100"/>
              <a:buFont typeface="Arial"/>
              <a:buNone/>
            </a:pPr>
            <a:r>
              <a:rPr lang="zh-CN" sz="1400">
                <a:solidFill>
                  <a:schemeClr val="dk1"/>
                </a:solidFill>
              </a:rPr>
              <a:t> [3]. Google is shutting down Google+ following massive data exposure. </a:t>
            </a:r>
            <a:r>
              <a:rPr lang="zh-CN" sz="1400">
                <a:solidFill>
                  <a:schemeClr val="dk1"/>
                </a:solidFill>
                <a:uFill>
                  <a:noFill/>
                </a:uFill>
                <a:hlinkClick r:id="rId5"/>
              </a:rPr>
              <a:t>Swapna Krishna</a:t>
            </a:r>
            <a:r>
              <a:rPr lang="zh-CN" sz="1400">
                <a:solidFill>
                  <a:schemeClr val="dk1"/>
                </a:solidFill>
              </a:rPr>
              <a:t> October 8, 2018</a:t>
            </a:r>
            <a:endParaRPr sz="1400">
              <a:solidFill>
                <a:schemeClr val="dk1"/>
              </a:solidFill>
            </a:endParaRPr>
          </a:p>
          <a:p>
            <a:pPr indent="0" lvl="0" marL="0" rtl="0" algn="l">
              <a:spcBef>
                <a:spcPts val="0"/>
              </a:spcBef>
              <a:spcAft>
                <a:spcPts val="0"/>
              </a:spcAft>
              <a:buClr>
                <a:schemeClr val="dk1"/>
              </a:buClr>
              <a:buSzPts val="1100"/>
              <a:buFont typeface="Arial"/>
              <a:buNone/>
            </a:pPr>
            <a:r>
              <a:rPr lang="zh-CN" sz="1400">
                <a:solidFill>
                  <a:schemeClr val="dk1"/>
                </a:solidFill>
              </a:rPr>
              <a:t> [4]. Google+, YouTube Comment Integration Sparks User Outrage. </a:t>
            </a:r>
            <a:r>
              <a:rPr lang="zh-CN" sz="1400">
                <a:solidFill>
                  <a:schemeClr val="dk1"/>
                </a:solidFill>
                <a:uFill>
                  <a:noFill/>
                </a:uFill>
                <a:hlinkClick r:id="rId6"/>
              </a:rPr>
              <a:t>Stephanie Mlot</a:t>
            </a:r>
            <a:r>
              <a:rPr lang="zh-CN" sz="1400">
                <a:solidFill>
                  <a:schemeClr val="dk1"/>
                </a:solidFill>
              </a:rPr>
              <a:t> November 11, 2013</a:t>
            </a:r>
            <a:endParaRPr sz="1400">
              <a:solidFill>
                <a:schemeClr val="dk1"/>
              </a:solidFill>
            </a:endParaRPr>
          </a:p>
          <a:p>
            <a:pPr indent="0" lvl="0" marL="0" rtl="0" algn="l">
              <a:spcBef>
                <a:spcPts val="0"/>
              </a:spcBef>
              <a:spcAft>
                <a:spcPts val="0"/>
              </a:spcAft>
              <a:buClr>
                <a:schemeClr val="dk1"/>
              </a:buClr>
              <a:buSzPts val="1100"/>
              <a:buFont typeface="Arial"/>
              <a:buNone/>
            </a:pPr>
            <a:r>
              <a:rPr lang="zh-CN" sz="1400">
                <a:solidFill>
                  <a:schemeClr val="dk1"/>
                </a:solidFill>
              </a:rPr>
              <a:t> </a:t>
            </a:r>
            <a:r>
              <a:rPr lang="zh-CN" sz="1400">
                <a:solidFill>
                  <a:schemeClr val="dk1"/>
                </a:solidFill>
              </a:rPr>
              <a:t>[</a:t>
            </a:r>
            <a:r>
              <a:rPr lang="zh-CN" sz="1400">
                <a:solidFill>
                  <a:schemeClr val="dk1"/>
                </a:solidFill>
              </a:rPr>
              <a:t>5]. Who is harmed by a "Real Names" policy? </a:t>
            </a:r>
            <a:r>
              <a:rPr lang="zh-CN" sz="1400">
                <a:solidFill>
                  <a:schemeClr val="dk1"/>
                </a:solidFill>
                <a:uFill>
                  <a:noFill/>
                </a:uFill>
                <a:hlinkClick r:id="rId7"/>
              </a:rPr>
              <a:t>Geek Feminism Wiki</a:t>
            </a:r>
            <a:r>
              <a:rPr lang="zh-CN" sz="1400">
                <a:solidFill>
                  <a:schemeClr val="dk1"/>
                </a:solidFill>
              </a:rPr>
              <a:t> </a:t>
            </a:r>
            <a:endParaRPr sz="1400">
              <a:solidFill>
                <a:schemeClr val="dk1"/>
              </a:solidFill>
            </a:endParaRPr>
          </a:p>
          <a:p>
            <a:pPr indent="0" lvl="0" marL="0" rtl="0" algn="l">
              <a:spcBef>
                <a:spcPts val="0"/>
              </a:spcBef>
              <a:spcAft>
                <a:spcPts val="0"/>
              </a:spcAft>
              <a:buClr>
                <a:schemeClr val="dk1"/>
              </a:buClr>
              <a:buSzPts val="1100"/>
              <a:buFont typeface="Arial"/>
              <a:buNone/>
            </a:pPr>
            <a:r>
              <a:rPr lang="zh-CN" sz="1400">
                <a:solidFill>
                  <a:schemeClr val="dk1"/>
                </a:solidFill>
              </a:rPr>
              <a:t> [6]. </a:t>
            </a:r>
            <a:r>
              <a:rPr lang="zh-CN" sz="1400">
                <a:solidFill>
                  <a:schemeClr val="dk1"/>
                </a:solidFill>
              </a:rPr>
              <a:t>“Code of Ethics for Engineers” by </a:t>
            </a:r>
            <a:r>
              <a:rPr lang="zh-CN" sz="1400">
                <a:solidFill>
                  <a:schemeClr val="dk1"/>
                </a:solidFill>
              </a:rPr>
              <a:t>National Society of Professional Engineers. Publication Date as revised, July 2019 • Publication #1102</a:t>
            </a:r>
            <a:endParaRPr sz="14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Background</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zh-CN">
                <a:solidFill>
                  <a:schemeClr val="dk1"/>
                </a:solidFill>
                <a:latin typeface="Times New Roman"/>
                <a:ea typeface="Times New Roman"/>
                <a:cs typeface="Times New Roman"/>
                <a:sym typeface="Times New Roman"/>
              </a:rPr>
              <a:t>Google launched its social network named Google+. It aimed at FACEBOOK’s weakness and people’s desire. But it didn’t do a good job.</a:t>
            </a:r>
            <a:endParaRPr sz="100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rPr lang="zh-CN">
                <a:solidFill>
                  <a:schemeClr val="dk1"/>
                </a:solidFill>
                <a:latin typeface="Times New Roman"/>
                <a:ea typeface="Times New Roman"/>
                <a:cs typeface="Times New Roman"/>
                <a:sym typeface="Times New Roman"/>
              </a:rPr>
              <a:t>At that time:	</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zh-CN">
                <a:solidFill>
                  <a:schemeClr val="dk1"/>
                </a:solidFill>
                <a:latin typeface="Times New Roman"/>
                <a:ea typeface="Times New Roman"/>
                <a:cs typeface="Times New Roman"/>
                <a:sym typeface="Times New Roman"/>
              </a:rPr>
              <a:t>Google has tried a bunch of social networks before and failed almost all of them.</a:t>
            </a:r>
            <a:r>
              <a:rPr lang="zh-CN" sz="1000">
                <a:solidFill>
                  <a:schemeClr val="dk1"/>
                </a:solidFill>
                <a:latin typeface="Times New Roman"/>
                <a:ea typeface="Times New Roman"/>
                <a:cs typeface="Times New Roman"/>
                <a:sym typeface="Times New Roman"/>
              </a:rPr>
              <a:t>[1] </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zh-CN">
                <a:solidFill>
                  <a:schemeClr val="dk1"/>
                </a:solidFill>
                <a:latin typeface="Times New Roman"/>
                <a:ea typeface="Times New Roman"/>
                <a:cs typeface="Times New Roman"/>
                <a:sym typeface="Times New Roman"/>
              </a:rPr>
              <a:t>FACEBOOK had a privacy scandal</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zh-CN">
                <a:solidFill>
                  <a:schemeClr val="dk1"/>
                </a:solidFill>
                <a:latin typeface="Times New Roman"/>
                <a:ea typeface="Times New Roman"/>
                <a:cs typeface="Times New Roman"/>
                <a:sym typeface="Times New Roman"/>
              </a:rPr>
              <a:t>Besides FACEBOOK, other places and enterprise</a:t>
            </a:r>
            <a:r>
              <a:rPr lang="zh-CN">
                <a:solidFill>
                  <a:srgbClr val="000000"/>
                </a:solidFill>
                <a:latin typeface="Times New Roman"/>
                <a:ea typeface="Times New Roman"/>
                <a:cs typeface="Times New Roman"/>
                <a:sym typeface="Times New Roman"/>
              </a:rPr>
              <a:t>s</a:t>
            </a:r>
            <a:r>
              <a:rPr lang="zh-CN">
                <a:solidFill>
                  <a:schemeClr val="dk1"/>
                </a:solidFill>
                <a:latin typeface="Times New Roman"/>
                <a:ea typeface="Times New Roman"/>
                <a:cs typeface="Times New Roman"/>
                <a:sym typeface="Times New Roman"/>
              </a:rPr>
              <a:t> ha</a:t>
            </a:r>
            <a:r>
              <a:rPr lang="zh-CN">
                <a:solidFill>
                  <a:srgbClr val="000000"/>
                </a:solidFill>
                <a:latin typeface="Times New Roman"/>
                <a:ea typeface="Times New Roman"/>
                <a:cs typeface="Times New Roman"/>
                <a:sym typeface="Times New Roman"/>
              </a:rPr>
              <a:t>d</a:t>
            </a:r>
            <a:r>
              <a:rPr lang="zh-CN">
                <a:solidFill>
                  <a:schemeClr val="dk1"/>
                </a:solidFill>
                <a:latin typeface="Times New Roman"/>
                <a:ea typeface="Times New Roman"/>
                <a:cs typeface="Times New Roman"/>
                <a:sym typeface="Times New Roman"/>
              </a:rPr>
              <a:t> some scandals and crises too</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zh-CN">
                <a:solidFill>
                  <a:schemeClr val="dk1"/>
                </a:solidFill>
                <a:latin typeface="Times New Roman"/>
                <a:ea typeface="Times New Roman"/>
                <a:cs typeface="Times New Roman"/>
                <a:sym typeface="Times New Roman"/>
              </a:rPr>
              <a:t>In the end, google failed and shut down its Google Plus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Main issue</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zh-CN">
                <a:solidFill>
                  <a:schemeClr val="dk1"/>
                </a:solidFill>
                <a:latin typeface="Times New Roman"/>
                <a:ea typeface="Times New Roman"/>
                <a:cs typeface="Times New Roman"/>
                <a:sym typeface="Times New Roman"/>
              </a:rPr>
              <a:t>The company should focus on its software security. </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zh-CN">
                <a:solidFill>
                  <a:schemeClr val="dk1"/>
                </a:solidFill>
                <a:latin typeface="Times New Roman"/>
                <a:ea typeface="Times New Roman"/>
                <a:cs typeface="Times New Roman"/>
                <a:sym typeface="Times New Roman"/>
              </a:rPr>
              <a:t>Google didn’t provide a unique social network</a:t>
            </a:r>
            <a:r>
              <a:rPr lang="zh-CN" sz="1000">
                <a:solidFill>
                  <a:schemeClr val="dk1"/>
                </a:solidFill>
                <a:latin typeface="Times New Roman"/>
                <a:ea typeface="Times New Roman"/>
                <a:cs typeface="Times New Roman"/>
                <a:sym typeface="Times New Roman"/>
              </a:rPr>
              <a:t>[2]</a:t>
            </a:r>
            <a:endParaRPr sz="10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zh-CN">
                <a:solidFill>
                  <a:schemeClr val="dk1"/>
                </a:solidFill>
                <a:latin typeface="Times New Roman"/>
                <a:ea typeface="Times New Roman"/>
                <a:cs typeface="Times New Roman"/>
                <a:sym typeface="Times New Roman"/>
              </a:rPr>
              <a:t>Did not respect the consumers’ intentions</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zh-CN">
                <a:solidFill>
                  <a:schemeClr val="dk1"/>
                </a:solidFill>
                <a:latin typeface="Times New Roman"/>
                <a:ea typeface="Times New Roman"/>
                <a:cs typeface="Times New Roman"/>
                <a:sym typeface="Times New Roman"/>
              </a:rPr>
              <a:t>Didn’t inform consumers about privacy leaks until it was reported by </a:t>
            </a:r>
            <a:r>
              <a:rPr i="1" lang="zh-CN">
                <a:solidFill>
                  <a:schemeClr val="dk1"/>
                </a:solidFill>
                <a:latin typeface="Times New Roman"/>
                <a:ea typeface="Times New Roman"/>
                <a:cs typeface="Times New Roman"/>
                <a:sym typeface="Times New Roman"/>
              </a:rPr>
              <a:t>The Wall Street Journal.</a:t>
            </a:r>
            <a:r>
              <a:rPr lang="zh-CN" sz="1000">
                <a:solidFill>
                  <a:schemeClr val="dk1"/>
                </a:solidFill>
                <a:latin typeface="Times New Roman"/>
                <a:ea typeface="Times New Roman"/>
                <a:cs typeface="Times New Roman"/>
                <a:sym typeface="Times New Roman"/>
              </a:rPr>
              <a:t>[3]</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rgbClr val="2B2D32"/>
              </a:solidFill>
              <a:highlight>
                <a:srgbClr val="FFFFFF"/>
              </a:highlight>
              <a:latin typeface="Times New Roman"/>
              <a:ea typeface="Times New Roman"/>
              <a:cs typeface="Times New Roman"/>
              <a:sym typeface="Times New Roman"/>
            </a:endParaRPr>
          </a:p>
          <a:p>
            <a:pPr indent="457200" lvl="0" marL="45720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What is interesting about this case</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Times New Roman"/>
              <a:buChar char="●"/>
            </a:pPr>
            <a:r>
              <a:rPr lang="zh-CN">
                <a:solidFill>
                  <a:schemeClr val="dk1"/>
                </a:solidFill>
                <a:latin typeface="Times New Roman"/>
                <a:ea typeface="Times New Roman"/>
                <a:cs typeface="Times New Roman"/>
                <a:sym typeface="Times New Roman"/>
              </a:rPr>
              <a:t>Google+  asked for users’ information but it didn’t protect them.</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zh-CN">
                <a:solidFill>
                  <a:schemeClr val="dk1"/>
                </a:solidFill>
                <a:latin typeface="Times New Roman"/>
                <a:ea typeface="Times New Roman"/>
                <a:cs typeface="Times New Roman"/>
                <a:sym typeface="Times New Roman"/>
              </a:rPr>
              <a:t>If privacy can be used for proper conduct (Police handling cases for example), can it be disclosed?</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1600"/>
              </a:spcAft>
              <a:buNone/>
            </a:pPr>
            <a:r>
              <a:t/>
            </a:r>
            <a:endParaRPr/>
          </a:p>
        </p:txBody>
      </p:sp>
      <p:pic>
        <p:nvPicPr>
          <p:cNvPr id="76" name="Google Shape;76;p16"/>
          <p:cNvPicPr preferRelativeResize="0"/>
          <p:nvPr/>
        </p:nvPicPr>
        <p:blipFill>
          <a:blip r:embed="rId3">
            <a:alphaModFix/>
          </a:blip>
          <a:stretch>
            <a:fillRect/>
          </a:stretch>
        </p:blipFill>
        <p:spPr>
          <a:xfrm>
            <a:off x="1653597" y="2654375"/>
            <a:ext cx="5836799" cy="2009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Ethical significance</a:t>
            </a:r>
            <a:endParaRPr/>
          </a:p>
        </p:txBody>
      </p:sp>
      <p:sp>
        <p:nvSpPr>
          <p:cNvPr id="82" name="Google Shape;82;p17"/>
          <p:cNvSpPr txBox="1"/>
          <p:nvPr>
            <p:ph idx="1" type="body"/>
          </p:nvPr>
        </p:nvSpPr>
        <p:spPr>
          <a:xfrm>
            <a:off x="2955575" y="1414975"/>
            <a:ext cx="6078900" cy="3390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zh-CN" sz="1400">
                <a:solidFill>
                  <a:schemeClr val="dk1"/>
                </a:solidFill>
                <a:latin typeface="Times New Roman"/>
                <a:ea typeface="Times New Roman"/>
                <a:cs typeface="Times New Roman"/>
                <a:sym typeface="Times New Roman"/>
              </a:rPr>
              <a:t>Ethics is a branch of philosophy that involves systematizing, defending, and recommending concepts of right and wrong conduct.</a:t>
            </a:r>
            <a:endParaRPr sz="1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zh-CN" sz="1400">
                <a:solidFill>
                  <a:schemeClr val="dk1"/>
                </a:solidFill>
                <a:latin typeface="Times New Roman"/>
                <a:ea typeface="Times New Roman"/>
                <a:cs typeface="Times New Roman"/>
                <a:sym typeface="Times New Roman"/>
              </a:rPr>
              <a:t>Business ethical issues reflect  the interaction of profit-maximizing behavior with non-economic concerns.</a:t>
            </a:r>
            <a:endParaRPr sz="1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zh-CN" sz="1400">
                <a:solidFill>
                  <a:schemeClr val="dk1"/>
                </a:solidFill>
                <a:latin typeface="Times New Roman"/>
                <a:ea typeface="Times New Roman"/>
                <a:cs typeface="Times New Roman"/>
                <a:sym typeface="Times New Roman"/>
              </a:rPr>
              <a:t>NSPE(National Society of Professional Engineer)  Fundamental Canons</a:t>
            </a:r>
            <a:r>
              <a:rPr lang="zh-CN" sz="1000">
                <a:solidFill>
                  <a:schemeClr val="dk1"/>
                </a:solidFill>
                <a:latin typeface="Times New Roman"/>
                <a:ea typeface="Times New Roman"/>
                <a:cs typeface="Times New Roman"/>
                <a:sym typeface="Times New Roman"/>
              </a:rPr>
              <a:t>[6]</a:t>
            </a:r>
            <a:r>
              <a:rPr lang="zh-CN"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317500" lvl="0" marL="914400" rtl="0" algn="l">
              <a:spcBef>
                <a:spcPts val="0"/>
              </a:spcBef>
              <a:spcAft>
                <a:spcPts val="0"/>
              </a:spcAft>
              <a:buClr>
                <a:schemeClr val="dk1"/>
              </a:buClr>
              <a:buSzPts val="1400"/>
              <a:buFont typeface="Times New Roman"/>
              <a:buAutoNum type="arabicPeriod"/>
            </a:pPr>
            <a:r>
              <a:rPr lang="zh-CN" sz="1400">
                <a:solidFill>
                  <a:schemeClr val="dk1"/>
                </a:solidFill>
                <a:latin typeface="Times New Roman"/>
                <a:ea typeface="Times New Roman"/>
                <a:cs typeface="Times New Roman"/>
                <a:sym typeface="Times New Roman"/>
              </a:rPr>
              <a:t>Hold paramount the safety, health and welfare of the public</a:t>
            </a:r>
            <a:endParaRPr sz="1400">
              <a:solidFill>
                <a:schemeClr val="dk1"/>
              </a:solidFill>
              <a:latin typeface="Times New Roman"/>
              <a:ea typeface="Times New Roman"/>
              <a:cs typeface="Times New Roman"/>
              <a:sym typeface="Times New Roman"/>
            </a:endParaRPr>
          </a:p>
          <a:p>
            <a:pPr indent="-317500" lvl="0" marL="914400" rtl="0" algn="l">
              <a:spcBef>
                <a:spcPts val="0"/>
              </a:spcBef>
              <a:spcAft>
                <a:spcPts val="0"/>
              </a:spcAft>
              <a:buClr>
                <a:schemeClr val="dk1"/>
              </a:buClr>
              <a:buSzPts val="1400"/>
              <a:buFont typeface="Times New Roman"/>
              <a:buAutoNum type="arabicPeriod"/>
            </a:pPr>
            <a:r>
              <a:rPr lang="zh-CN" sz="1400">
                <a:solidFill>
                  <a:schemeClr val="dk1"/>
                </a:solidFill>
                <a:latin typeface="Times New Roman"/>
                <a:ea typeface="Times New Roman"/>
                <a:cs typeface="Times New Roman"/>
                <a:sym typeface="Times New Roman"/>
              </a:rPr>
              <a:t>Perform services only in areas of their competence</a:t>
            </a:r>
            <a:endParaRPr sz="1400">
              <a:solidFill>
                <a:schemeClr val="dk1"/>
              </a:solidFill>
              <a:latin typeface="Times New Roman"/>
              <a:ea typeface="Times New Roman"/>
              <a:cs typeface="Times New Roman"/>
              <a:sym typeface="Times New Roman"/>
            </a:endParaRPr>
          </a:p>
          <a:p>
            <a:pPr indent="-317500" lvl="0" marL="914400" rtl="0" algn="l">
              <a:spcBef>
                <a:spcPts val="0"/>
              </a:spcBef>
              <a:spcAft>
                <a:spcPts val="0"/>
              </a:spcAft>
              <a:buClr>
                <a:schemeClr val="dk1"/>
              </a:buClr>
              <a:buSzPts val="1400"/>
              <a:buFont typeface="Times New Roman"/>
              <a:buAutoNum type="arabicPeriod"/>
            </a:pPr>
            <a:r>
              <a:rPr lang="zh-CN" sz="1400">
                <a:solidFill>
                  <a:schemeClr val="dk1"/>
                </a:solidFill>
                <a:latin typeface="Times New Roman"/>
                <a:ea typeface="Times New Roman"/>
                <a:cs typeface="Times New Roman"/>
                <a:sym typeface="Times New Roman"/>
              </a:rPr>
              <a:t>Avoid deceptive acts.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600"/>
              </a:spcAft>
              <a:buNone/>
            </a:pPr>
            <a:r>
              <a:t/>
            </a:r>
            <a:endParaRPr sz="1400"/>
          </a:p>
        </p:txBody>
      </p:sp>
      <p:pic>
        <p:nvPicPr>
          <p:cNvPr id="83" name="Google Shape;83;p17"/>
          <p:cNvPicPr preferRelativeResize="0"/>
          <p:nvPr/>
        </p:nvPicPr>
        <p:blipFill>
          <a:blip r:embed="rId3">
            <a:alphaModFix/>
          </a:blip>
          <a:stretch>
            <a:fillRect/>
          </a:stretch>
        </p:blipFill>
        <p:spPr>
          <a:xfrm>
            <a:off x="431825" y="1560375"/>
            <a:ext cx="2523750" cy="2523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id="88" name="Google Shape;88;p18"/>
          <p:cNvPicPr preferRelativeResize="0"/>
          <p:nvPr/>
        </p:nvPicPr>
        <p:blipFill>
          <a:blip r:embed="rId3">
            <a:alphaModFix/>
          </a:blip>
          <a:stretch>
            <a:fillRect/>
          </a:stretch>
        </p:blipFill>
        <p:spPr>
          <a:xfrm>
            <a:off x="4803350" y="1359200"/>
            <a:ext cx="4260300" cy="2460323"/>
          </a:xfrm>
          <a:prstGeom prst="rect">
            <a:avLst/>
          </a:prstGeom>
          <a:noFill/>
          <a:ln>
            <a:noFill/>
          </a:ln>
        </p:spPr>
      </p:pic>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Impact</a:t>
            </a:r>
            <a:endParaRPr/>
          </a:p>
        </p:txBody>
      </p:sp>
      <p:sp>
        <p:nvSpPr>
          <p:cNvPr id="90" name="Google Shape;90;p18"/>
          <p:cNvSpPr txBox="1"/>
          <p:nvPr>
            <p:ph idx="1" type="body"/>
          </p:nvPr>
        </p:nvSpPr>
        <p:spPr>
          <a:xfrm>
            <a:off x="91250" y="3133675"/>
            <a:ext cx="4712100" cy="1548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400"/>
          </a:p>
          <a:p>
            <a:pPr indent="-317500" lvl="0" marL="457200" marR="0" rtl="0" algn="l">
              <a:lnSpc>
                <a:spcPct val="115000"/>
              </a:lnSpc>
              <a:spcBef>
                <a:spcPts val="0"/>
              </a:spcBef>
              <a:spcAft>
                <a:spcPts val="0"/>
              </a:spcAft>
              <a:buClr>
                <a:srgbClr val="000000"/>
              </a:buClr>
              <a:buSzPts val="1400"/>
              <a:buChar char="●"/>
            </a:pPr>
            <a:r>
              <a:rPr lang="zh-CN" sz="1600">
                <a:solidFill>
                  <a:srgbClr val="000000"/>
                </a:solidFill>
              </a:rPr>
              <a:t>Information exposure </a:t>
            </a:r>
            <a:endParaRPr sz="1600">
              <a:solidFill>
                <a:srgbClr val="000000"/>
              </a:solidFill>
            </a:endParaRPr>
          </a:p>
          <a:p>
            <a:pPr indent="0" lvl="0" marL="457200" rtl="0" algn="l">
              <a:spcBef>
                <a:spcPts val="0"/>
              </a:spcBef>
              <a:spcAft>
                <a:spcPts val="0"/>
              </a:spcAft>
              <a:buNone/>
            </a:pPr>
            <a:r>
              <a:rPr lang="zh-CN" sz="1400"/>
              <a:t>created a </a:t>
            </a:r>
            <a:r>
              <a:rPr b="1" lang="zh-CN" sz="1400">
                <a:solidFill>
                  <a:srgbClr val="000000"/>
                </a:solidFill>
              </a:rPr>
              <a:t>potential danger</a:t>
            </a:r>
            <a:r>
              <a:rPr lang="zh-CN" sz="1400"/>
              <a:t> for each user. It could be fatal if a fraud company and criminals get those personal information</a:t>
            </a:r>
            <a:endParaRPr sz="1400"/>
          </a:p>
        </p:txBody>
      </p:sp>
      <p:pic>
        <p:nvPicPr>
          <p:cNvPr id="91" name="Google Shape;91;p18"/>
          <p:cNvPicPr preferRelativeResize="0"/>
          <p:nvPr/>
        </p:nvPicPr>
        <p:blipFill>
          <a:blip r:embed="rId4">
            <a:alphaModFix/>
          </a:blip>
          <a:stretch>
            <a:fillRect/>
          </a:stretch>
        </p:blipFill>
        <p:spPr>
          <a:xfrm>
            <a:off x="4803350" y="1359200"/>
            <a:ext cx="4260298" cy="2658357"/>
          </a:xfrm>
          <a:prstGeom prst="rect">
            <a:avLst/>
          </a:prstGeom>
          <a:noFill/>
          <a:ln>
            <a:noFill/>
          </a:ln>
        </p:spPr>
      </p:pic>
      <p:pic>
        <p:nvPicPr>
          <p:cNvPr id="92" name="Google Shape;92;p18"/>
          <p:cNvPicPr preferRelativeResize="0"/>
          <p:nvPr/>
        </p:nvPicPr>
        <p:blipFill>
          <a:blip r:embed="rId5">
            <a:alphaModFix/>
          </a:blip>
          <a:stretch>
            <a:fillRect/>
          </a:stretch>
        </p:blipFill>
        <p:spPr>
          <a:xfrm>
            <a:off x="4803350" y="1359200"/>
            <a:ext cx="4260300" cy="2871800"/>
          </a:xfrm>
          <a:prstGeom prst="rect">
            <a:avLst/>
          </a:prstGeom>
          <a:noFill/>
          <a:ln>
            <a:noFill/>
          </a:ln>
        </p:spPr>
      </p:pic>
      <p:sp>
        <p:nvSpPr>
          <p:cNvPr id="93" name="Google Shape;93;p18"/>
          <p:cNvSpPr txBox="1"/>
          <p:nvPr>
            <p:ph idx="1" type="body"/>
          </p:nvPr>
        </p:nvSpPr>
        <p:spPr>
          <a:xfrm>
            <a:off x="147275" y="2169975"/>
            <a:ext cx="4712100" cy="1356900"/>
          </a:xfrm>
          <a:prstGeom prst="rect">
            <a:avLst/>
          </a:prstGeom>
        </p:spPr>
        <p:txBody>
          <a:bodyPr anchorCtr="0" anchor="t" bIns="91425" lIns="91425" spcFirstLastPara="1" rIns="91425" wrap="square" tIns="91425">
            <a:noAutofit/>
          </a:bodyPr>
          <a:lstStyle/>
          <a:p>
            <a:pPr indent="0" lvl="0" marL="457200" marR="177800" rtl="0" algn="l">
              <a:lnSpc>
                <a:spcPct val="122222"/>
              </a:lnSpc>
              <a:spcBef>
                <a:spcPts val="0"/>
              </a:spcBef>
              <a:spcAft>
                <a:spcPts val="0"/>
              </a:spcAft>
              <a:buNone/>
            </a:pPr>
            <a:r>
              <a:t/>
            </a:r>
            <a:endParaRPr sz="1400"/>
          </a:p>
          <a:p>
            <a:pPr indent="-317500" lvl="0" marL="457200" rtl="0" algn="l">
              <a:spcBef>
                <a:spcPts val="0"/>
              </a:spcBef>
              <a:spcAft>
                <a:spcPts val="0"/>
              </a:spcAft>
              <a:buClr>
                <a:srgbClr val="000000"/>
              </a:buClr>
              <a:buSzPts val="1400"/>
              <a:buChar char="●"/>
            </a:pPr>
            <a:r>
              <a:rPr lang="zh-CN" sz="1600">
                <a:solidFill>
                  <a:srgbClr val="000000"/>
                </a:solidFill>
              </a:rPr>
              <a:t>Real name policy</a:t>
            </a:r>
            <a:endParaRPr sz="1600">
              <a:solidFill>
                <a:srgbClr val="000000"/>
              </a:solidFill>
            </a:endParaRPr>
          </a:p>
          <a:p>
            <a:pPr indent="0" lvl="0" marL="457200" rtl="0" algn="l">
              <a:spcBef>
                <a:spcPts val="0"/>
              </a:spcBef>
              <a:spcAft>
                <a:spcPts val="0"/>
              </a:spcAft>
              <a:buNone/>
            </a:pPr>
            <a:r>
              <a:rPr lang="zh-CN" sz="1400"/>
              <a:t>made </a:t>
            </a:r>
            <a:r>
              <a:rPr b="1" lang="zh-CN" sz="1400">
                <a:solidFill>
                  <a:srgbClr val="000000"/>
                </a:solidFill>
              </a:rPr>
              <a:t>anonymous speech impossible</a:t>
            </a:r>
            <a:r>
              <a:rPr lang="zh-CN" sz="1400"/>
              <a:t> on any of the product of Google</a:t>
            </a:r>
            <a:r>
              <a:rPr lang="zh-CN" sz="1000">
                <a:solidFill>
                  <a:schemeClr val="dk1"/>
                </a:solidFill>
                <a:latin typeface="Times New Roman"/>
                <a:ea typeface="Times New Roman"/>
                <a:cs typeface="Times New Roman"/>
                <a:sym typeface="Times New Roman"/>
              </a:rPr>
              <a:t>[5] </a:t>
            </a:r>
            <a:endParaRPr sz="1400"/>
          </a:p>
          <a:p>
            <a:pPr indent="0" lvl="0" marL="457200" rtl="0" algn="l">
              <a:spcBef>
                <a:spcPts val="0"/>
              </a:spcBef>
              <a:spcAft>
                <a:spcPts val="0"/>
              </a:spcAft>
              <a:buNone/>
            </a:pPr>
            <a:r>
              <a:t/>
            </a:r>
            <a:endParaRPr sz="1400"/>
          </a:p>
        </p:txBody>
      </p:sp>
      <p:sp>
        <p:nvSpPr>
          <p:cNvPr id="94" name="Google Shape;94;p18"/>
          <p:cNvSpPr txBox="1"/>
          <p:nvPr>
            <p:ph idx="1" type="body"/>
          </p:nvPr>
        </p:nvSpPr>
        <p:spPr>
          <a:xfrm>
            <a:off x="158550" y="1140450"/>
            <a:ext cx="4712100" cy="1356900"/>
          </a:xfrm>
          <a:prstGeom prst="rect">
            <a:avLst/>
          </a:prstGeom>
        </p:spPr>
        <p:txBody>
          <a:bodyPr anchorCtr="0" anchor="t" bIns="91425" lIns="91425" spcFirstLastPara="1" rIns="91425" wrap="square" tIns="91425">
            <a:noAutofit/>
          </a:bodyPr>
          <a:lstStyle/>
          <a:p>
            <a:pPr indent="-330200" lvl="0" marL="457200" marR="177800" rtl="0" algn="l">
              <a:lnSpc>
                <a:spcPct val="122222"/>
              </a:lnSpc>
              <a:spcBef>
                <a:spcPts val="0"/>
              </a:spcBef>
              <a:spcAft>
                <a:spcPts val="0"/>
              </a:spcAft>
              <a:buClr>
                <a:srgbClr val="000000"/>
              </a:buClr>
              <a:buSzPts val="1600"/>
              <a:buChar char="●"/>
            </a:pPr>
            <a:r>
              <a:rPr lang="zh-CN" sz="1600">
                <a:solidFill>
                  <a:srgbClr val="000000"/>
                </a:solidFill>
              </a:rPr>
              <a:t>All-or-nothing plan </a:t>
            </a:r>
            <a:endParaRPr sz="1600">
              <a:solidFill>
                <a:srgbClr val="000000"/>
              </a:solidFill>
            </a:endParaRPr>
          </a:p>
          <a:p>
            <a:pPr indent="0" lvl="0" marL="457200" marR="177800" rtl="0" algn="l">
              <a:lnSpc>
                <a:spcPct val="122222"/>
              </a:lnSpc>
              <a:spcBef>
                <a:spcPts val="0"/>
              </a:spcBef>
              <a:spcAft>
                <a:spcPts val="0"/>
              </a:spcAft>
              <a:buNone/>
            </a:pPr>
            <a:r>
              <a:rPr lang="zh-CN" sz="1400"/>
              <a:t>affected users‘ experience on other products. </a:t>
            </a:r>
            <a:endParaRPr sz="1400"/>
          </a:p>
          <a:p>
            <a:pPr indent="0" lvl="0" marL="457200" marR="177800" rtl="0" algn="l">
              <a:lnSpc>
                <a:spcPct val="122222"/>
              </a:lnSpc>
              <a:spcBef>
                <a:spcPts val="0"/>
              </a:spcBef>
              <a:spcAft>
                <a:spcPts val="0"/>
              </a:spcAft>
              <a:buNone/>
            </a:pPr>
            <a:r>
              <a:rPr lang="zh-CN" sz="1400"/>
              <a:t>Ironically, Google+ aimed at making life better while it actually </a:t>
            </a:r>
            <a:r>
              <a:rPr b="1" lang="zh-CN" sz="1400">
                <a:solidFill>
                  <a:srgbClr val="000000"/>
                </a:solidFill>
              </a:rPr>
              <a:t>troubled users</a:t>
            </a:r>
            <a:r>
              <a:rPr lang="zh-CN" sz="1000">
                <a:solidFill>
                  <a:schemeClr val="dk1"/>
                </a:solidFill>
                <a:highlight>
                  <a:srgbClr val="FFFFFF"/>
                </a:highlight>
                <a:latin typeface="Times New Roman"/>
                <a:ea typeface="Times New Roman"/>
                <a:cs typeface="Times New Roman"/>
                <a:sym typeface="Times New Roman"/>
              </a:rPr>
              <a:t>[4]</a:t>
            </a:r>
            <a:r>
              <a:rPr lang="zh-CN" sz="1000">
                <a:solidFill>
                  <a:schemeClr val="dk1"/>
                </a:solidFill>
                <a:latin typeface="Times New Roman"/>
                <a:ea typeface="Times New Roman"/>
                <a:cs typeface="Times New Roman"/>
                <a:sym typeface="Times New Roman"/>
              </a:rPr>
              <a:t> </a:t>
            </a:r>
            <a:endParaRPr sz="1400"/>
          </a:p>
          <a:p>
            <a:pPr indent="0" lvl="0" marL="457200" rtl="0" algn="l">
              <a:spcBef>
                <a:spcPts val="0"/>
              </a:spcBef>
              <a:spcAft>
                <a:spcPts val="0"/>
              </a:spcAft>
              <a:buNone/>
            </a:pPr>
            <a:r>
              <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par>
                                <p:cTn fill="hold" nodeType="with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Consequences</a:t>
            </a:r>
            <a:endParaRPr/>
          </a:p>
        </p:txBody>
      </p:sp>
      <p:sp>
        <p:nvSpPr>
          <p:cNvPr id="100" name="Google Shape;100;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zh-CN" sz="2400">
                <a:solidFill>
                  <a:schemeClr val="dk1"/>
                </a:solidFill>
              </a:rPr>
              <a:t>•1. Closed Google+ and suffered the actual loss</a:t>
            </a:r>
            <a:endParaRPr sz="2400">
              <a:solidFill>
                <a:schemeClr val="dk1"/>
              </a:solidFill>
            </a:endParaRPr>
          </a:p>
          <a:p>
            <a:pPr indent="0" lvl="0" marL="457200" rtl="0" algn="l">
              <a:lnSpc>
                <a:spcPct val="90000"/>
              </a:lnSpc>
              <a:spcBef>
                <a:spcPts val="1000"/>
              </a:spcBef>
              <a:spcAft>
                <a:spcPts val="0"/>
              </a:spcAft>
              <a:buClr>
                <a:schemeClr val="dk1"/>
              </a:buClr>
              <a:buSzPts val="1100"/>
              <a:buFont typeface="Arial"/>
              <a:buNone/>
            </a:pPr>
            <a:r>
              <a:rPr lang="zh-CN" sz="2400">
                <a:solidFill>
                  <a:schemeClr val="dk1"/>
                </a:solidFill>
              </a:rPr>
              <a:t>• users, money</a:t>
            </a:r>
            <a:endParaRPr sz="24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zh-CN" sz="2400">
                <a:solidFill>
                  <a:schemeClr val="dk1"/>
                </a:solidFill>
              </a:rPr>
              <a:t>•2. Squandered a beautiful opportunity</a:t>
            </a:r>
            <a:endParaRPr sz="2400">
              <a:solidFill>
                <a:schemeClr val="dk1"/>
              </a:solidFill>
            </a:endParaRPr>
          </a:p>
          <a:p>
            <a:pPr indent="0" lvl="0" marL="0" rtl="0" algn="l">
              <a:spcBef>
                <a:spcPts val="0"/>
              </a:spcBef>
              <a:spcAft>
                <a:spcPts val="1600"/>
              </a:spcAft>
              <a:buNone/>
            </a:pPr>
            <a:r>
              <a:rPr lang="zh-CN"/>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Conclusion and</a:t>
            </a:r>
            <a:r>
              <a:rPr lang="zh-CN"/>
              <a:t> Was this preventable? </a:t>
            </a:r>
            <a:endParaRPr/>
          </a:p>
        </p:txBody>
      </p:sp>
      <p:sp>
        <p:nvSpPr>
          <p:cNvPr id="106" name="Google Shape;106;p20"/>
          <p:cNvSpPr txBox="1"/>
          <p:nvPr>
            <p:ph idx="1" type="body"/>
          </p:nvPr>
        </p:nvSpPr>
        <p:spPr>
          <a:xfrm>
            <a:off x="311700" y="1202250"/>
            <a:ext cx="4781700" cy="1489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zh-CN">
                <a:solidFill>
                  <a:srgbClr val="000000"/>
                </a:solidFill>
                <a:latin typeface="Times New Roman"/>
                <a:ea typeface="Times New Roman"/>
                <a:cs typeface="Times New Roman"/>
                <a:sym typeface="Times New Roman"/>
              </a:rPr>
              <a:t>Violated Ethical Rules of Practice</a:t>
            </a:r>
            <a:r>
              <a:rPr lang="zh-CN" sz="900">
                <a:solidFill>
                  <a:srgbClr val="000000"/>
                </a:solidFill>
                <a:latin typeface="Times New Roman"/>
                <a:ea typeface="Times New Roman"/>
                <a:cs typeface="Times New Roman"/>
                <a:sym typeface="Times New Roman"/>
              </a:rPr>
              <a:t>[6]</a:t>
            </a:r>
            <a:r>
              <a:rPr lang="zh-CN">
                <a:solidFill>
                  <a:srgbClr val="000000"/>
                </a:solidFill>
                <a:latin typeface="Times New Roman"/>
                <a:ea typeface="Times New Roman"/>
                <a:cs typeface="Times New Roman"/>
                <a:sym typeface="Times New Roman"/>
              </a:rPr>
              <a:t> and Professional Obligations </a:t>
            </a:r>
            <a:endParaRPr>
              <a:solidFill>
                <a:srgbClr val="000000"/>
              </a:solidFill>
              <a:latin typeface="Times New Roman"/>
              <a:ea typeface="Times New Roman"/>
              <a:cs typeface="Times New Roman"/>
              <a:sym typeface="Times New Roman"/>
            </a:endParaRPr>
          </a:p>
          <a:p>
            <a:pPr indent="-317500" lvl="1" marL="914400" rtl="0" algn="l">
              <a:spcBef>
                <a:spcPts val="0"/>
              </a:spcBef>
              <a:spcAft>
                <a:spcPts val="0"/>
              </a:spcAft>
              <a:buClr>
                <a:srgbClr val="434343"/>
              </a:buClr>
              <a:buSzPts val="1400"/>
              <a:buFont typeface="Times New Roman"/>
              <a:buChar char="○"/>
            </a:pPr>
            <a:r>
              <a:rPr lang="zh-CN">
                <a:solidFill>
                  <a:srgbClr val="434343"/>
                </a:solidFill>
                <a:latin typeface="Times New Roman"/>
                <a:ea typeface="Times New Roman"/>
                <a:cs typeface="Times New Roman"/>
                <a:sym typeface="Times New Roman"/>
              </a:rPr>
              <a:t>Deceitful practice of banning people from other google products</a:t>
            </a:r>
            <a:endParaRPr>
              <a:solidFill>
                <a:srgbClr val="434343"/>
              </a:solidFill>
              <a:latin typeface="Times New Roman"/>
              <a:ea typeface="Times New Roman"/>
              <a:cs typeface="Times New Roman"/>
              <a:sym typeface="Times New Roman"/>
            </a:endParaRPr>
          </a:p>
          <a:p>
            <a:pPr indent="-317500" lvl="1" marL="914400" rtl="0" algn="l">
              <a:spcBef>
                <a:spcPts val="0"/>
              </a:spcBef>
              <a:spcAft>
                <a:spcPts val="0"/>
              </a:spcAft>
              <a:buClr>
                <a:srgbClr val="434343"/>
              </a:buClr>
              <a:buSzPts val="1400"/>
              <a:buFont typeface="Times New Roman"/>
              <a:buChar char="○"/>
            </a:pPr>
            <a:r>
              <a:rPr lang="zh-CN">
                <a:solidFill>
                  <a:srgbClr val="434343"/>
                </a:solidFill>
                <a:latin typeface="Times New Roman"/>
                <a:ea typeface="Times New Roman"/>
                <a:cs typeface="Times New Roman"/>
                <a:sym typeface="Times New Roman"/>
              </a:rPr>
              <a:t>Didn’t serve the public interest</a:t>
            </a:r>
            <a:endParaRPr sz="2400">
              <a:solidFill>
                <a:srgbClr val="434343"/>
              </a:solidFill>
              <a:latin typeface="Times New Roman"/>
              <a:ea typeface="Times New Roman"/>
              <a:cs typeface="Times New Roman"/>
              <a:sym typeface="Times New Roman"/>
            </a:endParaRPr>
          </a:p>
        </p:txBody>
      </p:sp>
      <p:sp>
        <p:nvSpPr>
          <p:cNvPr id="107" name="Google Shape;107;p20"/>
          <p:cNvSpPr txBox="1"/>
          <p:nvPr/>
        </p:nvSpPr>
        <p:spPr>
          <a:xfrm>
            <a:off x="459125" y="2844450"/>
            <a:ext cx="4113000" cy="975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Times New Roman"/>
              <a:buChar char="●"/>
            </a:pPr>
            <a:r>
              <a:rPr lang="zh-CN" sz="1800">
                <a:latin typeface="Times New Roman"/>
                <a:ea typeface="Times New Roman"/>
                <a:cs typeface="Times New Roman"/>
                <a:sym typeface="Times New Roman"/>
              </a:rPr>
              <a:t>They did admit their mistake</a:t>
            </a:r>
            <a:endParaRPr sz="1800">
              <a:latin typeface="Times New Roman"/>
              <a:ea typeface="Times New Roman"/>
              <a:cs typeface="Times New Roman"/>
              <a:sym typeface="Times New Roman"/>
            </a:endParaRPr>
          </a:p>
          <a:p>
            <a:pPr indent="-317500" lvl="1" marL="914400" rtl="0" algn="l">
              <a:lnSpc>
                <a:spcPct val="115000"/>
              </a:lnSpc>
              <a:spcBef>
                <a:spcPts val="0"/>
              </a:spcBef>
              <a:spcAft>
                <a:spcPts val="0"/>
              </a:spcAft>
              <a:buClr>
                <a:srgbClr val="434343"/>
              </a:buClr>
              <a:buSzPts val="1400"/>
              <a:buFont typeface="Times New Roman"/>
              <a:buChar char="○"/>
            </a:pPr>
            <a:r>
              <a:rPr lang="zh-CN">
                <a:solidFill>
                  <a:srgbClr val="434343"/>
                </a:solidFill>
                <a:latin typeface="Times New Roman"/>
                <a:ea typeface="Times New Roman"/>
                <a:cs typeface="Times New Roman"/>
                <a:sym typeface="Times New Roman"/>
              </a:rPr>
              <a:t>Ended up shutting the product down altogether</a:t>
            </a:r>
            <a:endParaRPr/>
          </a:p>
        </p:txBody>
      </p:sp>
      <p:sp>
        <p:nvSpPr>
          <p:cNvPr id="108" name="Google Shape;108;p20"/>
          <p:cNvSpPr txBox="1"/>
          <p:nvPr/>
        </p:nvSpPr>
        <p:spPr>
          <a:xfrm>
            <a:off x="5143475" y="1452675"/>
            <a:ext cx="3306900" cy="1893900"/>
          </a:xfrm>
          <a:prstGeom prst="rect">
            <a:avLst/>
          </a:prstGeom>
          <a:noFill/>
          <a:ln>
            <a:noFill/>
          </a:ln>
        </p:spPr>
        <p:txBody>
          <a:bodyPr anchorCtr="0" anchor="t" bIns="91425" lIns="91425" spcFirstLastPara="1" rIns="91425" wrap="square" tIns="91425">
            <a:noAutofit/>
          </a:bodyPr>
          <a:lstStyle/>
          <a:p>
            <a:pPr indent="-419100" lvl="0" marL="457200" rtl="0" algn="l">
              <a:lnSpc>
                <a:spcPct val="115000"/>
              </a:lnSpc>
              <a:spcBef>
                <a:spcPts val="0"/>
              </a:spcBef>
              <a:spcAft>
                <a:spcPts val="0"/>
              </a:spcAft>
              <a:buClr>
                <a:srgbClr val="000000"/>
              </a:buClr>
              <a:buSzPts val="3000"/>
              <a:buFont typeface="Times New Roman"/>
              <a:buChar char="●"/>
            </a:pPr>
            <a:r>
              <a:rPr lang="zh-CN" sz="3000">
                <a:latin typeface="Times New Roman"/>
                <a:ea typeface="Times New Roman"/>
                <a:cs typeface="Times New Roman"/>
                <a:sym typeface="Times New Roman"/>
              </a:rPr>
              <a:t>Was this preventable?</a:t>
            </a:r>
            <a:endParaRPr sz="3000">
              <a:latin typeface="Times New Roman"/>
              <a:ea typeface="Times New Roman"/>
              <a:cs typeface="Times New Roman"/>
              <a:sym typeface="Times New Roman"/>
            </a:endParaRPr>
          </a:p>
          <a:p>
            <a:pPr indent="-342900" lvl="1" marL="914400" rtl="0" algn="l">
              <a:lnSpc>
                <a:spcPct val="115000"/>
              </a:lnSpc>
              <a:spcBef>
                <a:spcPts val="0"/>
              </a:spcBef>
              <a:spcAft>
                <a:spcPts val="0"/>
              </a:spcAft>
              <a:buClr>
                <a:srgbClr val="434343"/>
              </a:buClr>
              <a:buSzPts val="1800"/>
              <a:buFont typeface="Times New Roman"/>
              <a:buChar char="○"/>
            </a:pPr>
            <a:r>
              <a:rPr lang="zh-CN" sz="1800">
                <a:solidFill>
                  <a:srgbClr val="434343"/>
                </a:solidFill>
                <a:latin typeface="Times New Roman"/>
                <a:ea typeface="Times New Roman"/>
                <a:cs typeface="Times New Roman"/>
                <a:sym typeface="Times New Roman"/>
              </a:rPr>
              <a:t>It certainly was!</a:t>
            </a:r>
            <a:endParaRPr sz="1800"/>
          </a:p>
        </p:txBody>
      </p:sp>
      <p:sp>
        <p:nvSpPr>
          <p:cNvPr id="109" name="Google Shape;109;p20"/>
          <p:cNvSpPr txBox="1"/>
          <p:nvPr/>
        </p:nvSpPr>
        <p:spPr>
          <a:xfrm>
            <a:off x="459125" y="3870175"/>
            <a:ext cx="8264100" cy="853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Clr>
                <a:schemeClr val="dk1"/>
              </a:buClr>
              <a:buSzPts val="1100"/>
              <a:buFont typeface="Arial"/>
              <a:buNone/>
            </a:pPr>
            <a:r>
              <a:rPr lang="zh-CN" sz="2400">
                <a:latin typeface="Times New Roman"/>
                <a:ea typeface="Times New Roman"/>
                <a:cs typeface="Times New Roman"/>
                <a:sym typeface="Times New Roman"/>
              </a:rPr>
              <a:t>Bad decisions and ethical malpractices eventually lead to failure of business!</a:t>
            </a:r>
            <a:endParaRPr/>
          </a:p>
        </p:txBody>
      </p:sp>
      <p:sp>
        <p:nvSpPr>
          <p:cNvPr id="110" name="Google Shape;110;p20"/>
          <p:cNvSpPr txBox="1"/>
          <p:nvPr/>
        </p:nvSpPr>
        <p:spPr>
          <a:xfrm>
            <a:off x="3867600" y="2844450"/>
            <a:ext cx="11460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100" u="sng"/>
              <a:t>a little too late!</a:t>
            </a:r>
            <a:endParaRPr sz="1100" u="sng"/>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Thank you and Goodbye Google +</a:t>
            </a:r>
            <a:endParaRPr/>
          </a:p>
        </p:txBody>
      </p:sp>
      <p:sp>
        <p:nvSpPr>
          <p:cNvPr id="116" name="Google Shape;116;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7" name="Google Shape;117;p21"/>
          <p:cNvPicPr preferRelativeResize="0"/>
          <p:nvPr/>
        </p:nvPicPr>
        <p:blipFill rotWithShape="1">
          <a:blip r:embed="rId3">
            <a:alphaModFix/>
          </a:blip>
          <a:srcRect b="0" l="0" r="0" t="23354"/>
          <a:stretch/>
        </p:blipFill>
        <p:spPr>
          <a:xfrm>
            <a:off x="957525" y="1152475"/>
            <a:ext cx="6685301" cy="3714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